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Helvetica World" panose="020B0604020202020204" charset="-128"/>
      <p:regular r:id="rId21"/>
    </p:embeddedFont>
    <p:embeddedFont>
      <p:font typeface="Helvetica World Bold" panose="020B0604020202020204" charset="-128"/>
      <p:regular r:id="rId22"/>
    </p:embeddedFont>
    <p:embeddedFont>
      <p:font typeface="Kingred Modern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10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github.com/IdahAtieno/Group-2-Work/blob/main/Karamoja.ipynb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802904" y="9019220"/>
            <a:ext cx="3465428" cy="3943588"/>
          </a:xfrm>
          <a:custGeom>
            <a:avLst/>
            <a:gdLst/>
            <a:ahLst/>
            <a:cxnLst/>
            <a:rect l="l" t="t" r="r" b="b"/>
            <a:pathLst>
              <a:path w="3465428" h="394358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63882" y="8045750"/>
            <a:ext cx="3390836" cy="3132284"/>
          </a:xfrm>
          <a:custGeom>
            <a:avLst/>
            <a:gdLst/>
            <a:ahLst/>
            <a:cxnLst/>
            <a:rect l="l" t="t" r="r" b="b"/>
            <a:pathLst>
              <a:path w="3390836" h="3132284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012790" y="5558490"/>
            <a:ext cx="2550420" cy="2355951"/>
          </a:xfrm>
          <a:custGeom>
            <a:avLst/>
            <a:gdLst/>
            <a:ahLst/>
            <a:cxnLst/>
            <a:rect l="l" t="t" r="r" b="b"/>
            <a:pathLst>
              <a:path w="2550420" h="2355951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859658" y="693803"/>
            <a:ext cx="3227254" cy="4927105"/>
          </a:xfrm>
          <a:custGeom>
            <a:avLst/>
            <a:gdLst/>
            <a:ahLst/>
            <a:cxnLst/>
            <a:rect l="l" t="t" r="r" b="b"/>
            <a:pathLst>
              <a:path w="3227254" h="4927105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367506" y="-2305346"/>
            <a:ext cx="1826987" cy="4610693"/>
          </a:xfrm>
          <a:custGeom>
            <a:avLst/>
            <a:gdLst/>
            <a:ahLst/>
            <a:cxnLst/>
            <a:rect l="l" t="t" r="r" b="b"/>
            <a:pathLst>
              <a:path w="1826987" h="4610693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2042299" y="-3686438"/>
            <a:ext cx="5543601" cy="5399367"/>
          </a:xfrm>
          <a:custGeom>
            <a:avLst/>
            <a:gdLst/>
            <a:ahLst/>
            <a:cxnLst/>
            <a:rect l="l" t="t" r="r" b="b"/>
            <a:pathLst>
              <a:path w="5543601" h="5399367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33907" y="-4481194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054723" y="7063235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56763" y="7383999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4301621" y="-5072245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22051" y="2047463"/>
            <a:ext cx="12951349" cy="401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KARAMOJA FOOD SECURITY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2982" y="6977510"/>
            <a:ext cx="10162036" cy="7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BY GROUP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410" y="1028700"/>
            <a:ext cx="17752590" cy="6160416"/>
          </a:xfrm>
          <a:custGeom>
            <a:avLst/>
            <a:gdLst/>
            <a:ahLst/>
            <a:cxnLst/>
            <a:rect l="l" t="t" r="r" b="b"/>
            <a:pathLst>
              <a:path w="17752590" h="6160416">
                <a:moveTo>
                  <a:pt x="0" y="0"/>
                </a:moveTo>
                <a:lnTo>
                  <a:pt x="17752590" y="0"/>
                </a:lnTo>
                <a:lnTo>
                  <a:pt x="17752590" y="6160416"/>
                </a:lnTo>
                <a:lnTo>
                  <a:pt x="0" y="616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4" r="-544" b="-360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22345" y="1804347"/>
            <a:ext cx="14043310" cy="7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REGIONS WITH THE LOWEST MAIZE YIELD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33323" y="3302254"/>
            <a:ext cx="6210677" cy="340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9"/>
              </a:lnSpc>
            </a:pPr>
            <a:r>
              <a:rPr lang="en-US" sz="4092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DISTRICTS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MOROTO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NAPAK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ABIM</a:t>
            </a:r>
          </a:p>
          <a:p>
            <a:pPr algn="l">
              <a:lnSpc>
                <a:spcPts val="4889"/>
              </a:lnSpc>
            </a:pPr>
            <a:endParaRPr lang="en-US" sz="286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75174" y="3165426"/>
            <a:ext cx="5444160" cy="681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6"/>
              </a:lnSpc>
            </a:pPr>
            <a:r>
              <a:rPr lang="en-US" sz="4061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 COUNTIES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SOUTHERN DIVISION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TAPAC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NORTHERN DIVISION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MATANY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LOTOME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NGOLERIET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KATIKEKILE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NADUNGET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KALAPATA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 EAST</a:t>
            </a:r>
          </a:p>
          <a:p>
            <a:pPr algn="l">
              <a:lnSpc>
                <a:spcPts val="4022"/>
              </a:lnSpc>
            </a:pPr>
            <a:endParaRPr lang="en-US" sz="287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022"/>
              </a:lnSpc>
            </a:pPr>
            <a:endParaRPr lang="en-US" sz="287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87833" y="700038"/>
            <a:ext cx="12906728" cy="8886924"/>
          </a:xfrm>
          <a:custGeom>
            <a:avLst/>
            <a:gdLst/>
            <a:ahLst/>
            <a:cxnLst/>
            <a:rect l="l" t="t" r="r" b="b"/>
            <a:pathLst>
              <a:path w="12906728" h="8886924">
                <a:moveTo>
                  <a:pt x="0" y="0"/>
                </a:moveTo>
                <a:lnTo>
                  <a:pt x="12906729" y="0"/>
                </a:lnTo>
                <a:lnTo>
                  <a:pt x="12906729" y="8886924"/>
                </a:lnTo>
                <a:lnTo>
                  <a:pt x="0" y="888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71" r="-959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12215"/>
            <a:ext cx="16428094" cy="6991233"/>
          </a:xfrm>
          <a:custGeom>
            <a:avLst/>
            <a:gdLst/>
            <a:ahLst/>
            <a:cxnLst/>
            <a:rect l="l" t="t" r="r" b="b"/>
            <a:pathLst>
              <a:path w="16428094" h="6991233">
                <a:moveTo>
                  <a:pt x="0" y="0"/>
                </a:moveTo>
                <a:lnTo>
                  <a:pt x="16428094" y="0"/>
                </a:lnTo>
                <a:lnTo>
                  <a:pt x="16428094" y="6991233"/>
                </a:lnTo>
                <a:lnTo>
                  <a:pt x="0" y="6991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" r="-538" b="-2724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39756" y="3640640"/>
            <a:ext cx="8889987" cy="5800717"/>
          </a:xfrm>
          <a:custGeom>
            <a:avLst/>
            <a:gdLst/>
            <a:ahLst/>
            <a:cxnLst/>
            <a:rect l="l" t="t" r="r" b="b"/>
            <a:pathLst>
              <a:path w="8889987" h="5800717">
                <a:moveTo>
                  <a:pt x="0" y="0"/>
                </a:moveTo>
                <a:lnTo>
                  <a:pt x="8889987" y="0"/>
                </a:lnTo>
                <a:lnTo>
                  <a:pt x="8889987" y="5800717"/>
                </a:lnTo>
                <a:lnTo>
                  <a:pt x="0" y="5800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08072" y="1479973"/>
            <a:ext cx="14499340" cy="155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CORRELATION BETWEEN POPULATION SIZE AND YIELD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295086"/>
            <a:ext cx="4503594" cy="441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156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There is a weak but positive correlation between population size and total yield, suggesting that as the population increases, total yield tends to increase as well.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40309" y="2893497"/>
            <a:ext cx="7054767" cy="6095687"/>
          </a:xfrm>
          <a:custGeom>
            <a:avLst/>
            <a:gdLst/>
            <a:ahLst/>
            <a:cxnLst/>
            <a:rect l="l" t="t" r="r" b="b"/>
            <a:pathLst>
              <a:path w="7054767" h="6095687">
                <a:moveTo>
                  <a:pt x="0" y="0"/>
                </a:moveTo>
                <a:lnTo>
                  <a:pt x="7054767" y="0"/>
                </a:lnTo>
                <a:lnTo>
                  <a:pt x="7054767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08072" y="1479973"/>
            <a:ext cx="14499340" cy="7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CORRELATION BETWEEN CROP AREA AND YIELD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8989" y="4481813"/>
            <a:ext cx="4150335" cy="252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spcBef>
                <a:spcPct val="0"/>
              </a:spcBef>
            </a:pPr>
            <a:r>
              <a:rPr lang="en-US" sz="2908">
                <a:solidFill>
                  <a:srgbClr val="6E482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more area a region has allocated for crops, the higher the chance of a bigger yield.</a:t>
            </a:r>
          </a:p>
          <a:p>
            <a:pPr algn="ctr">
              <a:lnSpc>
                <a:spcPts val="4072"/>
              </a:lnSpc>
              <a:spcBef>
                <a:spcPct val="0"/>
              </a:spcBef>
            </a:pPr>
            <a:endParaRPr lang="en-US" sz="2908">
              <a:solidFill>
                <a:srgbClr val="6E4823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48282" y="2759706"/>
            <a:ext cx="9791436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00853" y="4498895"/>
            <a:ext cx="10886294" cy="285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</a:pPr>
            <a:endParaRPr/>
          </a:p>
          <a:p>
            <a:pPr algn="ctr">
              <a:lnSpc>
                <a:spcPts val="4546"/>
              </a:lnSpc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the organization has limited resources, focus should be made on the most affected areas first before proceeding to the other areas in the region.</a:t>
            </a:r>
          </a:p>
          <a:p>
            <a:pPr algn="ctr">
              <a:lnSpc>
                <a:spcPts val="4546"/>
              </a:lnSpc>
              <a:spcBef>
                <a:spcPct val="0"/>
              </a:spcBef>
            </a:pPr>
            <a:endParaRPr lang="en-US" sz="3247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34157" y="2394930"/>
            <a:ext cx="12059205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RECOMMENDATIONS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27601" y="4086494"/>
            <a:ext cx="12817246" cy="5699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As the region also suffers from pests and disease outbreaks, it would be important to explore the effect of these on crop production in the different regions as well.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It is also important to analyze the impact of farming practices used across the different regions on crop yields.</a:t>
            </a:r>
          </a:p>
          <a:p>
            <a:pPr marL="701187" lvl="1" indent="-350594" algn="l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Population is a huge factor in farming. It is worth exploring how population density and not just the absolute numbers affect productivity.</a:t>
            </a:r>
          </a:p>
          <a:p>
            <a:pPr algn="ctr">
              <a:lnSpc>
                <a:spcPts val="4546"/>
              </a:lnSpc>
            </a:pPr>
            <a:endParaRPr lang="en-US" sz="3247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ctr">
              <a:lnSpc>
                <a:spcPts val="4546"/>
              </a:lnSpc>
              <a:spcBef>
                <a:spcPct val="0"/>
              </a:spcBef>
            </a:pPr>
            <a:endParaRPr lang="en-US" sz="3247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34157" y="2394930"/>
            <a:ext cx="12059205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APPENDIX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79086" y="4086494"/>
            <a:ext cx="12817246" cy="53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6"/>
              </a:lnSpc>
            </a:pPr>
            <a:endParaRPr lang="en-US" sz="3247" dirty="0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7D8C9-A536-52E4-76FC-5EB713104D2A}"/>
              </a:ext>
            </a:extLst>
          </p:cNvPr>
          <p:cNvSpPr txBox="1"/>
          <p:nvPr/>
        </p:nvSpPr>
        <p:spPr>
          <a:xfrm>
            <a:off x="6248400" y="4623885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linkClick r:id="rId10"/>
            </a:endParaRPr>
          </a:p>
          <a:p>
            <a:r>
              <a:rPr lang="en-US" dirty="0">
                <a:hlinkClick r:id="rId10"/>
              </a:rPr>
              <a:t>https://github.com/IdahAtieno/Group-2-Work/blob/main/Karamoja.ipynb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https://public.tableau.com/app/profile/idah.atieno6136/viz/Karamoja_17564939843160/Karamoja2017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0DF6B-AF86-FDC9-697A-D75093CD5F63}"/>
              </a:ext>
            </a:extLst>
          </p:cNvPr>
          <p:cNvSpPr txBox="1"/>
          <p:nvPr/>
        </p:nvSpPr>
        <p:spPr>
          <a:xfrm>
            <a:off x="6248400" y="388646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Links for a more detailed view of the work done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802904" y="9019220"/>
            <a:ext cx="3465428" cy="3943588"/>
          </a:xfrm>
          <a:custGeom>
            <a:avLst/>
            <a:gdLst/>
            <a:ahLst/>
            <a:cxnLst/>
            <a:rect l="l" t="t" r="r" b="b"/>
            <a:pathLst>
              <a:path w="3465428" h="394358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63882" y="8045750"/>
            <a:ext cx="3390836" cy="3132284"/>
          </a:xfrm>
          <a:custGeom>
            <a:avLst/>
            <a:gdLst/>
            <a:ahLst/>
            <a:cxnLst/>
            <a:rect l="l" t="t" r="r" b="b"/>
            <a:pathLst>
              <a:path w="3390836" h="3132284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012790" y="5558490"/>
            <a:ext cx="2550420" cy="2355951"/>
          </a:xfrm>
          <a:custGeom>
            <a:avLst/>
            <a:gdLst/>
            <a:ahLst/>
            <a:cxnLst/>
            <a:rect l="l" t="t" r="r" b="b"/>
            <a:pathLst>
              <a:path w="2550420" h="2355951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859658" y="693803"/>
            <a:ext cx="3227254" cy="4927105"/>
          </a:xfrm>
          <a:custGeom>
            <a:avLst/>
            <a:gdLst/>
            <a:ahLst/>
            <a:cxnLst/>
            <a:rect l="l" t="t" r="r" b="b"/>
            <a:pathLst>
              <a:path w="3227254" h="4927105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367506" y="-2305346"/>
            <a:ext cx="1826987" cy="4610693"/>
          </a:xfrm>
          <a:custGeom>
            <a:avLst/>
            <a:gdLst/>
            <a:ahLst/>
            <a:cxnLst/>
            <a:rect l="l" t="t" r="r" b="b"/>
            <a:pathLst>
              <a:path w="1826987" h="4610693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2042299" y="-3686438"/>
            <a:ext cx="5543601" cy="5399367"/>
          </a:xfrm>
          <a:custGeom>
            <a:avLst/>
            <a:gdLst/>
            <a:ahLst/>
            <a:cxnLst/>
            <a:rect l="l" t="t" r="r" b="b"/>
            <a:pathLst>
              <a:path w="5543601" h="5399367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33907" y="-4481194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054723" y="7063235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56763" y="7383999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4301621" y="-5072245"/>
            <a:ext cx="3651885" cy="8229600"/>
          </a:xfrm>
          <a:custGeom>
            <a:avLst/>
            <a:gdLst/>
            <a:ahLst/>
            <a:cxnLst/>
            <a:rect l="l" t="t" r="r" b="b"/>
            <a:pathLst>
              <a:path w="3651885" h="8229600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07931" y="3010189"/>
            <a:ext cx="12672137" cy="480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51"/>
              </a:lnSpc>
            </a:pPr>
            <a:r>
              <a:rPr lang="en-US" sz="17431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248282" y="2394930"/>
            <a:ext cx="9791436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BACKGROUND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00853" y="4546520"/>
            <a:ext cx="10886294" cy="400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Karamoja is the most food-insecure region of Uganda. One of the main reasons is the low productivity level of crops due to intense droughts, as well as outbreaks of pests and diseases.</a:t>
            </a:r>
          </a:p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 dirty="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 have conducted an analysis of the 2017 crop yield to identify ways in which the region could be better supported in terms of resource distribution.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17495" y="2216216"/>
            <a:ext cx="11453010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PROJECT GOAL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82824" y="4167110"/>
            <a:ext cx="7514430" cy="169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266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Understanding the areas that have the lowest yields, to have them prioritized in terms of resource distribution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417495" y="2216216"/>
            <a:ext cx="11453010" cy="149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66404" y="4249589"/>
            <a:ext cx="10955193" cy="285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regions with the lowest total yield</a:t>
            </a:r>
          </a:p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regions with the lowest sorghum yield per HA</a:t>
            </a:r>
          </a:p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regions with the lowest maize yield per HA</a:t>
            </a:r>
          </a:p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Correlation between population size and yield</a:t>
            </a:r>
          </a:p>
          <a:p>
            <a:pPr marL="705625" lvl="1" indent="-352812" algn="l">
              <a:lnSpc>
                <a:spcPts val="4575"/>
              </a:lnSpc>
              <a:buFont typeface="Arial"/>
              <a:buChar char="•"/>
            </a:pPr>
            <a:r>
              <a:rPr lang="en-US" sz="32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Correlation between crop area and yield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453041" y="2213414"/>
            <a:ext cx="12569382" cy="7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REGIONS WITH LOWEST YIELD OVERALLY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53041" y="3205946"/>
            <a:ext cx="5021882" cy="414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4010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DISTRICTS</a:t>
            </a:r>
          </a:p>
          <a:p>
            <a:pPr marL="585250" lvl="1" indent="-292625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MOROTO</a:t>
            </a:r>
          </a:p>
          <a:p>
            <a:pPr marL="585250" lvl="1" indent="-292625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ABIM</a:t>
            </a:r>
          </a:p>
          <a:p>
            <a:pPr marL="585250" lvl="1" indent="-292625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AMUDAT</a:t>
            </a:r>
          </a:p>
          <a:p>
            <a:pPr marL="585250" lvl="1" indent="-292625" algn="l">
              <a:lnSpc>
                <a:spcPts val="3795"/>
              </a:lnSpc>
              <a:buFont typeface="Arial"/>
              <a:buChar char="•"/>
            </a:pPr>
            <a:r>
              <a:rPr lang="en-US" sz="2710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NAPAK</a:t>
            </a:r>
          </a:p>
          <a:p>
            <a:pPr algn="l">
              <a:lnSpc>
                <a:spcPts val="5894"/>
              </a:lnSpc>
            </a:pPr>
            <a:endParaRPr lang="en-US" sz="2710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5894"/>
              </a:lnSpc>
            </a:pPr>
            <a:endParaRPr lang="en-US" sz="2710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39995" y="3173724"/>
            <a:ext cx="5847816" cy="624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5"/>
              </a:lnSpc>
            </a:pPr>
            <a:r>
              <a:rPr lang="en-US" sz="3989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 COUNTIES</a:t>
            </a:r>
          </a:p>
          <a:p>
            <a:pPr marL="580739" lvl="1" indent="-290370" algn="l">
              <a:lnSpc>
                <a:spcPts val="3765"/>
              </a:lnSpc>
              <a:buFont typeface="Arial"/>
              <a:buChar char="•"/>
            </a:pPr>
            <a:r>
              <a:rPr lang="en-US" sz="26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SOUTHERN DIVISION</a:t>
            </a:r>
          </a:p>
          <a:p>
            <a:pPr marL="580739" lvl="1" indent="-290370" algn="l">
              <a:lnSpc>
                <a:spcPts val="3765"/>
              </a:lnSpc>
              <a:buFont typeface="Arial"/>
              <a:buChar char="•"/>
            </a:pPr>
            <a:r>
              <a:rPr lang="en-US" sz="26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NORTHERN DIVISION</a:t>
            </a:r>
          </a:p>
          <a:p>
            <a:pPr marL="580739" lvl="1" indent="-290370" algn="l">
              <a:lnSpc>
                <a:spcPts val="3765"/>
              </a:lnSpc>
              <a:buFont typeface="Arial"/>
              <a:buChar char="•"/>
            </a:pPr>
            <a:r>
              <a:rPr lang="en-US" sz="26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AMUDAT TOWN COUNCIL</a:t>
            </a:r>
          </a:p>
          <a:p>
            <a:pPr marL="580739" lvl="1" indent="-290370" algn="l">
              <a:lnSpc>
                <a:spcPts val="3765"/>
              </a:lnSpc>
              <a:buFont typeface="Arial"/>
              <a:buChar char="•"/>
            </a:pPr>
            <a:r>
              <a:rPr lang="en-US" sz="26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NAKAPIRIPIRIT TOWN COUNCIL</a:t>
            </a:r>
          </a:p>
          <a:p>
            <a:pPr marL="559150" lvl="1" indent="-279575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 TOWN COUNCIL</a:t>
            </a:r>
          </a:p>
          <a:p>
            <a:pPr marL="559150" lvl="1" indent="-279575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KATIKEKILE</a:t>
            </a:r>
          </a:p>
          <a:p>
            <a:pPr marL="559150" lvl="1" indent="-279575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LODIKO</a:t>
            </a:r>
          </a:p>
          <a:p>
            <a:pPr marL="602329" lvl="1" indent="-301164" algn="l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 EAST</a:t>
            </a:r>
          </a:p>
          <a:p>
            <a:pPr marL="602329" lvl="1" indent="-301164" algn="l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NGOLERIET</a:t>
            </a:r>
          </a:p>
          <a:p>
            <a:pPr marL="602329" lvl="1" indent="-301164" algn="l">
              <a:lnSpc>
                <a:spcPts val="3905"/>
              </a:lnSpc>
              <a:buFont typeface="Arial"/>
              <a:buChar char="•"/>
            </a:pPr>
            <a:r>
              <a:rPr lang="en-US" sz="278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TAPAC</a:t>
            </a:r>
          </a:p>
          <a:p>
            <a:pPr algn="l">
              <a:lnSpc>
                <a:spcPts val="5865"/>
              </a:lnSpc>
            </a:pPr>
            <a:endParaRPr lang="en-US" sz="2789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1551" y="303980"/>
            <a:ext cx="12824898" cy="9679039"/>
          </a:xfrm>
          <a:custGeom>
            <a:avLst/>
            <a:gdLst/>
            <a:ahLst/>
            <a:cxnLst/>
            <a:rect l="l" t="t" r="r" b="b"/>
            <a:pathLst>
              <a:path w="12824898" h="9679039">
                <a:moveTo>
                  <a:pt x="0" y="0"/>
                </a:moveTo>
                <a:lnTo>
                  <a:pt x="12824898" y="0"/>
                </a:lnTo>
                <a:lnTo>
                  <a:pt x="12824898" y="9679040"/>
                </a:lnTo>
                <a:lnTo>
                  <a:pt x="0" y="967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06" r="-1860" b="-116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855058" cy="7643283"/>
          </a:xfrm>
          <a:custGeom>
            <a:avLst/>
            <a:gdLst/>
            <a:ahLst/>
            <a:cxnLst/>
            <a:rect l="l" t="t" r="r" b="b"/>
            <a:pathLst>
              <a:path w="16855058" h="7643283">
                <a:moveTo>
                  <a:pt x="0" y="0"/>
                </a:moveTo>
                <a:lnTo>
                  <a:pt x="16855058" y="0"/>
                </a:lnTo>
                <a:lnTo>
                  <a:pt x="16855058" y="7643283"/>
                </a:lnTo>
                <a:lnTo>
                  <a:pt x="0" y="7643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9" t="-84" r="-173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83459" y="9258300"/>
            <a:ext cx="2902990" cy="3303545"/>
          </a:xfrm>
          <a:custGeom>
            <a:avLst/>
            <a:gdLst/>
            <a:ahLst/>
            <a:cxnLst/>
            <a:rect l="l" t="t" r="r" b="b"/>
            <a:pathLst>
              <a:path w="2902990" h="3303545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96331" y="8442824"/>
            <a:ext cx="2840504" cy="2623915"/>
          </a:xfrm>
          <a:custGeom>
            <a:avLst/>
            <a:gdLst/>
            <a:ahLst/>
            <a:cxnLst/>
            <a:rect l="l" t="t" r="r" b="b"/>
            <a:pathLst>
              <a:path w="2840504" h="2623915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35098">
            <a:off x="17210081" y="6359246"/>
            <a:ext cx="2136488" cy="1973581"/>
          </a:xfrm>
          <a:custGeom>
            <a:avLst/>
            <a:gdLst/>
            <a:ahLst/>
            <a:cxnLst/>
            <a:rect l="l" t="t" r="r" b="b"/>
            <a:pathLst>
              <a:path w="2136488" h="1973581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80940" flipH="1">
            <a:off x="-1435362" y="779145"/>
            <a:ext cx="2769800" cy="4228703"/>
          </a:xfrm>
          <a:custGeom>
            <a:avLst/>
            <a:gdLst/>
            <a:ahLst/>
            <a:cxnLst/>
            <a:rect l="l" t="t" r="r" b="b"/>
            <a:pathLst>
              <a:path w="2769800" h="4228703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700000" flipH="1">
            <a:off x="-1012971" y="-1794883"/>
            <a:ext cx="1568017" cy="3957141"/>
          </a:xfrm>
          <a:custGeom>
            <a:avLst/>
            <a:gdLst/>
            <a:ahLst/>
            <a:cxnLst/>
            <a:rect l="l" t="t" r="r" b="b"/>
            <a:pathLst>
              <a:path w="1568017" h="3957141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862344">
            <a:off x="1055251" y="-2980210"/>
            <a:ext cx="4757812" cy="4634023"/>
          </a:xfrm>
          <a:custGeom>
            <a:avLst/>
            <a:gdLst/>
            <a:ahLst/>
            <a:cxnLst/>
            <a:rect l="l" t="t" r="r" b="b"/>
            <a:pathLst>
              <a:path w="4757812" h="4634023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7254" y="-4151298"/>
            <a:ext cx="7220316" cy="6949554"/>
          </a:xfrm>
          <a:custGeom>
            <a:avLst/>
            <a:gdLst/>
            <a:ahLst/>
            <a:cxnLst/>
            <a:rect l="l" t="t" r="r" b="b"/>
            <a:pathLst>
              <a:path w="7220316" h="6949554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956983" y="7717344"/>
            <a:ext cx="7467517" cy="7187485"/>
          </a:xfrm>
          <a:custGeom>
            <a:avLst/>
            <a:gdLst/>
            <a:ahLst/>
            <a:cxnLst/>
            <a:rect l="l" t="t" r="r" b="b"/>
            <a:pathLst>
              <a:path w="7467517" h="7187485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13330" y="7997490"/>
            <a:ext cx="3189446" cy="7187485"/>
          </a:xfrm>
          <a:custGeom>
            <a:avLst/>
            <a:gdLst/>
            <a:ahLst/>
            <a:cxnLst/>
            <a:rect l="l" t="t" r="r" b="b"/>
            <a:pathLst>
              <a:path w="3189446" h="7187485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5487811" y="-4650415"/>
            <a:ext cx="3083865" cy="6949554"/>
          </a:xfrm>
          <a:custGeom>
            <a:avLst/>
            <a:gdLst/>
            <a:ahLst/>
            <a:cxnLst/>
            <a:rect l="l" t="t" r="r" b="b"/>
            <a:pathLst>
              <a:path w="3083865" h="6949554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53021" y="1713246"/>
            <a:ext cx="14043310" cy="76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REGIONS WITH THE LOWEST SORGHUM YIELD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53041" y="3155901"/>
            <a:ext cx="6210677" cy="340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9"/>
              </a:lnSpc>
            </a:pPr>
            <a:r>
              <a:rPr lang="en-US" sz="4092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DISTRICTS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MOROTO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NAPAK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AMUDAT</a:t>
            </a:r>
          </a:p>
          <a:p>
            <a:pPr marL="617987" lvl="1" indent="-308993" algn="l">
              <a:lnSpc>
                <a:spcPts val="4007"/>
              </a:lnSpc>
              <a:buFont typeface="Arial"/>
              <a:buChar char="•"/>
            </a:pPr>
            <a:r>
              <a:rPr lang="en-US" sz="286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KAABONG</a:t>
            </a:r>
          </a:p>
          <a:p>
            <a:pPr algn="l">
              <a:lnSpc>
                <a:spcPts val="4889"/>
              </a:lnSpc>
            </a:pPr>
            <a:endParaRPr lang="en-US" sz="286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43651" y="3165426"/>
            <a:ext cx="5444160" cy="6312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6"/>
              </a:lnSpc>
            </a:pPr>
            <a:r>
              <a:rPr lang="en-US" sz="4061" b="1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 COUNTIES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LOPEEI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RUPA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SOUTHERN DIVISION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LOKOPO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LOTOME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MATANY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NORTHERN DIVISION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NADUNGET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NGOLERIET</a:t>
            </a:r>
          </a:p>
          <a:p>
            <a:pPr marL="620268" lvl="1" indent="-310134" algn="l">
              <a:lnSpc>
                <a:spcPts val="4022"/>
              </a:lnSpc>
              <a:buFont typeface="Arial"/>
              <a:buChar char="•"/>
            </a:pPr>
            <a:r>
              <a:rPr lang="en-US" sz="2872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AMUDAT TOWN COUNCIL</a:t>
            </a:r>
          </a:p>
          <a:p>
            <a:pPr algn="l">
              <a:lnSpc>
                <a:spcPts val="4022"/>
              </a:lnSpc>
            </a:pPr>
            <a:endParaRPr lang="en-US" sz="2872">
              <a:solidFill>
                <a:srgbClr val="A4835C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6081" y="610344"/>
            <a:ext cx="11282845" cy="8647956"/>
          </a:xfrm>
          <a:custGeom>
            <a:avLst/>
            <a:gdLst/>
            <a:ahLst/>
            <a:cxnLst/>
            <a:rect l="l" t="t" r="r" b="b"/>
            <a:pathLst>
              <a:path w="11282845" h="8647956">
                <a:moveTo>
                  <a:pt x="0" y="0"/>
                </a:moveTo>
                <a:lnTo>
                  <a:pt x="11282845" y="0"/>
                </a:lnTo>
                <a:lnTo>
                  <a:pt x="11282845" y="8647956"/>
                </a:lnTo>
                <a:lnTo>
                  <a:pt x="0" y="8647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7" r="-547" b="-12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429</Words>
  <Application>Microsoft Office PowerPoint</Application>
  <PresentationFormat>Custom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Kingred Modern</vt:lpstr>
      <vt:lpstr>Arial</vt:lpstr>
      <vt:lpstr>Helvetica World</vt:lpstr>
      <vt:lpstr>Helvetica World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KARAMOJA FOOD SECURITY</dc:title>
  <cp:lastModifiedBy>idah atieno</cp:lastModifiedBy>
  <cp:revision>3</cp:revision>
  <dcterms:created xsi:type="dcterms:W3CDTF">2006-08-16T00:00:00Z</dcterms:created>
  <dcterms:modified xsi:type="dcterms:W3CDTF">2025-08-29T19:17:11Z</dcterms:modified>
  <dc:identifier>DAGxds_rugE</dc:identifier>
</cp:coreProperties>
</file>